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pen Sans" panose="020B0600000101010101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PT Sans Narrow" panose="020B0600000101010101" charset="0"/>
      <p:regular r:id="rId32"/>
      <p:bold r:id="rId33"/>
    </p:embeddedFont>
    <p:embeddedFont>
      <p:font typeface="Cambria Math" panose="02040503050406030204" pitchFamily="18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797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9374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247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6759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Map from apex to apex, which was parameterized by my control parameter of my touch down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100" dirty="0"/>
              <a:t>더욱 안정적으로 움직일 수 있도록 컨트롤러를 설계하는 방법</a:t>
            </a:r>
            <a:r>
              <a:rPr lang="en-US" altLang="ko-KR" sz="1100" dirty="0"/>
              <a:t>?</a:t>
            </a:r>
          </a:p>
          <a:p>
            <a:r>
              <a:rPr lang="en-US" altLang="ko-KR" sz="1100" dirty="0"/>
              <a:t>-Return map</a:t>
            </a:r>
            <a:r>
              <a:rPr lang="ko-KR" altLang="en-US" sz="1100" dirty="0"/>
              <a:t>을 설계할 수 있다</a:t>
            </a:r>
            <a:r>
              <a:rPr lang="en-US" altLang="ko-KR" sz="1100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593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Continuous time :</a:t>
            </a:r>
            <a:r>
              <a:rPr lang="ko-KR" altLang="en-US" dirty="0"/>
              <a:t>천천히 목표점에</a:t>
            </a:r>
            <a:r>
              <a:rPr lang="en-US" altLang="ko-KR" dirty="0"/>
              <a:t> </a:t>
            </a:r>
            <a:r>
              <a:rPr lang="ko-KR" altLang="en-US" dirty="0"/>
              <a:t>간다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Discrete time : </a:t>
            </a:r>
            <a:r>
              <a:rPr lang="en-US" altLang="ko-KR" sz="1100" b="0" i="0" u="sng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 there's no requirement that I take an exponential path </a:t>
            </a:r>
            <a:r>
              <a:rPr lang="en-US" altLang="ko-KR" sz="1100" b="0" i="0" u="none" strike="noStrike" kern="1200" cap="none" dirty="0">
                <a:solidFill>
                  <a:schemeClr val="dk1"/>
                </a:solidFill>
                <a:effectLst/>
                <a:latin typeface="Arial"/>
                <a:ea typeface="Arial"/>
                <a:cs typeface="Arial"/>
                <a:sym typeface="Arial"/>
              </a:rPr>
              <a:t>to the orbit. </a:t>
            </a:r>
            <a:r>
              <a:rPr lang="en-US" altLang="ko-KR" dirty="0"/>
              <a:t>(=jump).</a:t>
            </a:r>
          </a:p>
        </p:txBody>
      </p:sp>
    </p:spTree>
    <p:extLst>
      <p:ext uri="{BB962C8B-B14F-4D97-AF65-F5344CB8AC3E}">
        <p14:creationId xmlns:p14="http://schemas.microsoft.com/office/powerpoint/2010/main" val="1220377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0664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8154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33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8889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3030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43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48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7159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6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3" y="3158250"/>
            <a:ext cx="562199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3" y="1022025"/>
            <a:ext cx="7136667" cy="152400"/>
            <a:chOff x="1346427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7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7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0" y="3969100"/>
            <a:ext cx="7136667" cy="152400"/>
            <a:chOff x="1346434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4" y="4121487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4" y="3969087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5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5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8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24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24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2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T Sans Narrow"/>
              <a:buNone/>
              <a:defRPr sz="5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dk2"/>
              </a:buClr>
              <a:buFont typeface="PT Sans Narrow"/>
              <a:buNone/>
              <a:defRPr sz="5400" b="0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42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42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Open Sans"/>
              <a:buNone/>
              <a:defRPr sz="21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T Sans Narrow"/>
              <a:buNone/>
              <a:defRPr sz="2400" b="0" i="0" u="none" strike="noStrike" cap="non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Font typeface="PT Sans Narrow"/>
              <a:buNone/>
              <a:defRPr sz="13000" b="1" i="0" u="none" strike="noStrike" cap="non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>
              <a:spcBef>
                <a:spcPts val="0"/>
              </a:spcBef>
              <a:buClr>
                <a:schemeClr val="accent3"/>
              </a:buClr>
              <a:buFont typeface="PT Sans Narrow"/>
              <a:buNone/>
              <a:defRPr sz="13000" b="1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None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fld id="{00000000-1234-1234-1234-123412341234}" type="slidenum">
              <a:rPr lang="en"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 b="0" i="0" u="none" strike="noStrike" cap="non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o.wikipedia.org/wiki/%CE%9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" sz="5400" b="1" i="0" u="none" strike="noStrike" cap="none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Lecture 13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lang="en-US" dirty="0"/>
              <a:t>1,2</a:t>
            </a:r>
            <a:endParaRPr lang="en" sz="2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1. Value of Simple Models (3/4)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Virtue #3 : “comparative biology”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모두 다리숫자부터 해서 다르지만 다 같이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일종의 같은 </a:t>
            </a:r>
            <a:r>
              <a:rPr lang="en-US" altLang="ko-KR" dirty="0"/>
              <a:t>characteristic spring</a:t>
            </a:r>
            <a:r>
              <a:rPr lang="ko-KR" altLang="en-US" dirty="0"/>
              <a:t>의 운동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형태를 보이고 있다</a:t>
            </a:r>
            <a:r>
              <a:rPr lang="en-US" altLang="ko-KR" dirty="0"/>
              <a:t>. </a:t>
            </a:r>
            <a:r>
              <a:rPr lang="ko-KR" altLang="en-US" dirty="0"/>
              <a:t>신기</a:t>
            </a:r>
            <a:r>
              <a:rPr lang="en-US" altLang="ko-KR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794" t="25894" r="37838" b="16715"/>
          <a:stretch/>
        </p:blipFill>
        <p:spPr>
          <a:xfrm>
            <a:off x="4671392" y="1825824"/>
            <a:ext cx="4363278" cy="29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287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1. Value of Simple Models (4/4)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Virtue #4 : Template for Complex Robots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62</a:t>
            </a:r>
            <a:r>
              <a:rPr lang="ko-KR" altLang="en-US" dirty="0"/>
              <a:t>모터가 달린 로봇을 피드백 컨트롤할 때 레퍼런스로 아래와 같은 </a:t>
            </a:r>
            <a:r>
              <a:rPr lang="en-US" altLang="ko-KR" dirty="0"/>
              <a:t>SLIP</a:t>
            </a:r>
            <a:r>
              <a:rPr lang="ko-KR" altLang="en-US" dirty="0"/>
              <a:t>을 두고서 컨트롤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Biology</a:t>
            </a:r>
            <a:r>
              <a:rPr lang="ko-KR" altLang="en-US" dirty="0"/>
              <a:t>가 아닌데 이렇게 할 필요가 있나</a:t>
            </a:r>
            <a:r>
              <a:rPr lang="en-US" altLang="ko-KR" dirty="0"/>
              <a:t>? “careful”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0688" t="61449" r="27627" b="19614"/>
          <a:stretch/>
        </p:blipFill>
        <p:spPr>
          <a:xfrm>
            <a:off x="646043" y="3126397"/>
            <a:ext cx="1878495" cy="9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8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Lecture 13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457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Spring Loaded Inverted Pendulum(SLIP) model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1601" y="3481507"/>
            <a:ext cx="765069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/>
              <a:t>Assumptions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Massless leg and toe ( leg not doing anything in the air)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Command touchdown angle directly( not modelling the swing leg dynamics)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Perfectly elastic collision =&gt; Energy is always conserved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Never restore perturbation in energy -&gt; won’t be ever really stable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8"/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8546"/>
          <a:stretch/>
        </p:blipFill>
        <p:spPr>
          <a:xfrm>
            <a:off x="4436950" y="1569898"/>
            <a:ext cx="3628723" cy="1819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44" y="1478264"/>
            <a:ext cx="3566274" cy="200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20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Hybrid model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11601" y="3481507"/>
                <a:ext cx="7650699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Elastic collision when foot hit the ground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Take-off when l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/>
                  <a:t> (y’ = 0)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Long term dynamics – controller is doing nothing</a:t>
                </a:r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marL="285750" lvl="8" indent="-28575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First goal : analyze long-term dynamics when touch down angle is constant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ko-KR" dirty="0"/>
              </a:p>
              <a:p>
                <a:pPr lvl="8"/>
                <a:endParaRPr lang="en-US" altLang="ko-KR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01" y="3481507"/>
                <a:ext cx="7650699" cy="1600438"/>
              </a:xfrm>
              <a:prstGeom prst="rect">
                <a:avLst/>
              </a:prstGeom>
              <a:blipFill>
                <a:blip r:embed="rId2"/>
                <a:stretch>
                  <a:fillRect l="-80" t="-7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3" y="1152425"/>
            <a:ext cx="3860630" cy="212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17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Poincare map analysis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1596"/>
            <a:ext cx="9144000" cy="206500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1700" y="3495775"/>
            <a:ext cx="8520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Solve with </a:t>
            </a:r>
            <a:r>
              <a:rPr lang="en-US" altLang="ko-KR" dirty="0" err="1"/>
              <a:t>Laglangian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small angle approximation </a:t>
            </a:r>
            <a:r>
              <a:rPr lang="ko-KR" altLang="en-US" dirty="0"/>
              <a:t>때문에 </a:t>
            </a:r>
            <a:r>
              <a:rPr lang="en-US" altLang="ko-KR" dirty="0"/>
              <a:t>energy conservation </a:t>
            </a:r>
            <a:r>
              <a:rPr lang="ko-KR" altLang="en-US" dirty="0"/>
              <a:t>을 위한 수정 필요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8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159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Poincare map analysis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0652" y="1714792"/>
            <a:ext cx="28440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Apex(</a:t>
            </a:r>
            <a:r>
              <a:rPr lang="ko-KR" altLang="en-US" dirty="0"/>
              <a:t>최고점</a:t>
            </a:r>
            <a:r>
              <a:rPr lang="en-US" altLang="ko-KR" dirty="0"/>
              <a:t>)-to-apex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8"/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2783100"/>
            <a:ext cx="3599189" cy="19771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2828" y="1400590"/>
                <a:ext cx="3733464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Cambria Math" panose="02040503050406030204" pitchFamily="18" charset="0"/>
                  </a:rPr>
                  <a:t>x : don’t care</a:t>
                </a:r>
                <a:endParaRPr lang="en-US" altLang="ko-KR" i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y</a:t>
                </a:r>
                <a:endParaRPr lang="en-US" altLang="ko-KR" b="1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ko-KR" altLang="en-US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ko-KR" altLang="en-US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 : not modeling swing dynamics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infers from y(total energy is constant)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altLang="ko-KR" b="0" dirty="0">
                    <a:latin typeface="Cambria Math" panose="02040503050406030204" pitchFamily="18" charset="0"/>
                  </a:rPr>
                  <a:t> 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Cambria Math" panose="02040503050406030204" pitchFamily="18" charset="0"/>
                  </a:rPr>
                  <a:t>l :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ko-KR" dirty="0"/>
                  <a:t> : 0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828" y="1400590"/>
                <a:ext cx="3733464" cy="2354491"/>
              </a:xfrm>
              <a:prstGeom prst="rect">
                <a:avLst/>
              </a:prstGeom>
              <a:blipFill>
                <a:blip r:embed="rId3"/>
                <a:stretch>
                  <a:fillRect l="-1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그룹 34"/>
          <p:cNvGrpSpPr/>
          <p:nvPr/>
        </p:nvGrpSpPr>
        <p:grpSpPr>
          <a:xfrm>
            <a:off x="3943315" y="1555054"/>
            <a:ext cx="1487161" cy="2921524"/>
            <a:chOff x="3766108" y="2002729"/>
            <a:chExt cx="1487161" cy="292152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66108" y="2002729"/>
              <a:ext cx="1487161" cy="2921524"/>
            </a:xfrm>
            <a:prstGeom prst="rect">
              <a:avLst/>
            </a:prstGeom>
          </p:spPr>
        </p:pic>
        <p:cxnSp>
          <p:nvCxnSpPr>
            <p:cNvPr id="11" name="직선 연결선 10"/>
            <p:cNvCxnSpPr/>
            <p:nvPr/>
          </p:nvCxnSpPr>
          <p:spPr>
            <a:xfrm>
              <a:off x="4704715" y="2453456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4704715" y="2986856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704715" y="3263081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704715" y="3577406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4704715" y="3853631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704715" y="4072706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704715" y="4463453"/>
              <a:ext cx="25717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853" y="3945950"/>
            <a:ext cx="3020147" cy="81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0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Poincare map analysis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424"/>
            <a:ext cx="7749437" cy="399107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330700" y="3416300"/>
            <a:ext cx="3683000" cy="172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755293" y="3674636"/>
            <a:ext cx="36902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It won’t reject perturbations in energy(?)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8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4756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perturbation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09" y="1624259"/>
            <a:ext cx="2910491" cy="215834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30" y="1624259"/>
            <a:ext cx="2878875" cy="21583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0660" y="1624259"/>
            <a:ext cx="2865833" cy="215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4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" sz="5400" b="1" i="0" u="none" strike="noStrike" cap="none" dirty="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Lecture 13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Open Sans"/>
              <a:buNone/>
            </a:pPr>
            <a:r>
              <a:rPr lang="en" sz="2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4,5</a:t>
            </a:r>
            <a:endParaRPr lang="en" sz="2400" b="0" i="0" u="none" strike="noStrike" cap="none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0249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86350" y="1351513"/>
            <a:ext cx="8571300" cy="942000"/>
          </a:xfrm>
        </p:spPr>
        <p:txBody>
          <a:bodyPr/>
          <a:lstStyle/>
          <a:p>
            <a:r>
              <a:rPr lang="en-US" altLang="ko-KR" dirty="0"/>
              <a:t>13.1 Introduction to Running</a:t>
            </a:r>
            <a:endParaRPr lang="ko-KR" altLang="en-US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86350" y="2895392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1. Introduction to Running</a:t>
            </a:r>
          </a:p>
          <a:p>
            <a:r>
              <a:rPr lang="en-US" altLang="ko-KR" sz="2800" b="0" dirty="0">
                <a:solidFill>
                  <a:schemeClr val="bg1"/>
                </a:solidFill>
              </a:rPr>
              <a:t>2. Definition of Running</a:t>
            </a:r>
            <a:endParaRPr lang="ko-KR" alt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98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of the SLIP Model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14351" y="3438525"/>
            <a:ext cx="4991100" cy="1390650"/>
          </a:xfrm>
        </p:spPr>
        <p:txBody>
          <a:bodyPr/>
          <a:lstStyle/>
          <a:p>
            <a:r>
              <a:rPr lang="ko-KR" altLang="en-US" sz="1200" dirty="0"/>
              <a:t>공중에 있는 상태에서는 다리를 움직이는 것은 실제로 의미가 없다</a:t>
            </a:r>
            <a:r>
              <a:rPr lang="en-US" altLang="ko-KR" sz="1200" dirty="0"/>
              <a:t>.</a:t>
            </a:r>
          </a:p>
          <a:p>
            <a:pPr marL="285750" indent="-285750">
              <a:buFont typeface="Symbol"/>
              <a:buChar char="Þ"/>
            </a:pPr>
            <a:r>
              <a:rPr lang="en-US" altLang="ko-KR" sz="1200" dirty="0"/>
              <a:t>Top</a:t>
            </a:r>
            <a:r>
              <a:rPr lang="ko-KR" altLang="en-US" sz="1200" dirty="0"/>
              <a:t>에 도달 시에</a:t>
            </a:r>
            <a:r>
              <a:rPr lang="en-US" altLang="ko-KR" sz="1200" dirty="0"/>
              <a:t>, </a:t>
            </a:r>
            <a:r>
              <a:rPr lang="ko-KR" altLang="en-US" sz="1200" dirty="0"/>
              <a:t>현재 상태와 </a:t>
            </a:r>
            <a:r>
              <a:rPr lang="en-US" altLang="ko-KR" sz="1200" dirty="0"/>
              <a:t>y</a:t>
            </a:r>
            <a:r>
              <a:rPr lang="ko-KR" altLang="en-US" sz="1200" dirty="0"/>
              <a:t>를 보면 된다</a:t>
            </a:r>
            <a:endParaRPr lang="en-US" altLang="ko-KR" sz="1200" dirty="0"/>
          </a:p>
          <a:p>
            <a:pPr marL="285750" indent="-285750">
              <a:buFont typeface="Symbol"/>
              <a:buChar char="Þ"/>
            </a:pPr>
            <a:r>
              <a:rPr lang="ko-KR" altLang="en-US" sz="1200" dirty="0"/>
              <a:t>다음 새로운 </a:t>
            </a:r>
            <a:r>
              <a:rPr lang="en-US" altLang="ko-KR" sz="1200" dirty="0"/>
              <a:t>touchdown </a:t>
            </a:r>
            <a:r>
              <a:rPr lang="ko-KR" altLang="en-US" sz="1200" dirty="0"/>
              <a:t>각도는</a:t>
            </a:r>
            <a:r>
              <a:rPr lang="en-US" altLang="ko-KR" sz="1200" dirty="0"/>
              <a:t> </a:t>
            </a:r>
            <a:r>
              <a:rPr lang="ko-KR" altLang="en-US" sz="1200" dirty="0"/>
              <a:t>선택할 것이다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ko-KR" altLang="en-US" dirty="0"/>
          </a:p>
        </p:txBody>
      </p:sp>
      <p:pic>
        <p:nvPicPr>
          <p:cNvPr id="2050" name="Picture 2" descr="\\psf\Home\Desktop\스크린샷 2016-12-09 오후 5.37.4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01503"/>
            <a:ext cx="4886325" cy="185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6771" y="1936848"/>
            <a:ext cx="4414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Touchdown </a:t>
            </a:r>
            <a:r>
              <a:rPr lang="ko-KR" altLang="en-US" dirty="0"/>
              <a:t>각으로 매개 변수화한 </a:t>
            </a:r>
            <a:r>
              <a:rPr lang="en-US" altLang="ko-KR" dirty="0"/>
              <a:t>map(apex to apex)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85462" y="2886074"/>
            <a:ext cx="227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</a:t>
            </a:r>
            <a:r>
              <a:rPr lang="ko-KR" altLang="en-US" dirty="0"/>
              <a:t>번째의 </a:t>
            </a:r>
            <a:r>
              <a:rPr lang="en-US" altLang="ko-KR" dirty="0"/>
              <a:t>touchdown angle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410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Control of the SLIP Model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How would you design that controller?</a:t>
            </a:r>
          </a:p>
          <a:p>
            <a:endParaRPr lang="ko-KR" altLang="en-US" dirty="0"/>
          </a:p>
        </p:txBody>
      </p:sp>
      <p:pic>
        <p:nvPicPr>
          <p:cNvPr id="3074" name="Picture 2" descr="\\psf\Home\Desktop\스크린샷 2016-12-09 오후 5.42.5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"/>
          <a:stretch/>
        </p:blipFill>
        <p:spPr bwMode="auto">
          <a:xfrm>
            <a:off x="209550" y="1790700"/>
            <a:ext cx="7462838" cy="153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9550" y="3283148"/>
            <a:ext cx="245131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Idea of a deadbeat controller</a:t>
            </a:r>
          </a:p>
          <a:p>
            <a:r>
              <a:rPr lang="en-US" altLang="ko-KR" dirty="0"/>
              <a:t>1.Y</a:t>
            </a:r>
            <a:r>
              <a:rPr lang="ko-KR" altLang="en-US" dirty="0"/>
              <a:t>를  찾는다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2.P</a:t>
            </a:r>
            <a:r>
              <a:rPr lang="ko-KR" altLang="en-US" dirty="0"/>
              <a:t>의 값을 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</a:t>
            </a:r>
            <a:r>
              <a:rPr lang="el-GR" altLang="ko-KR" u="sng" dirty="0">
                <a:hlinkClick r:id="rId4"/>
              </a:rPr>
              <a:t> </a:t>
            </a:r>
            <a:r>
              <a:rPr lang="en-US" altLang="ko-KR" dirty="0"/>
              <a:t>Touch down </a:t>
            </a:r>
            <a:r>
              <a:rPr lang="el-GR" altLang="ko-KR" dirty="0"/>
              <a:t>θ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8654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Raibert's</a:t>
            </a:r>
            <a:r>
              <a:rPr lang="en-US" altLang="ko-KR" dirty="0"/>
              <a:t> Hoppers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02175" y="3511448"/>
            <a:ext cx="8520599" cy="978100"/>
          </a:xfrm>
        </p:spPr>
        <p:txBody>
          <a:bodyPr/>
          <a:lstStyle/>
          <a:p>
            <a:r>
              <a:rPr lang="en-US" altLang="ko-KR" sz="1400" dirty="0"/>
              <a:t>2</a:t>
            </a:r>
            <a:r>
              <a:rPr lang="ko-KR" altLang="en-US" sz="1400" dirty="0"/>
              <a:t>개의 </a:t>
            </a:r>
            <a:r>
              <a:rPr lang="en-US" altLang="ko-KR" sz="1400" dirty="0" err="1"/>
              <a:t>acturators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1.</a:t>
            </a:r>
            <a:r>
              <a:rPr lang="ko-KR" altLang="en-US" sz="1400" dirty="0"/>
              <a:t>다리에 </a:t>
            </a:r>
            <a:r>
              <a:rPr lang="ko-KR" altLang="en-US" sz="1400" dirty="0" err="1"/>
              <a:t>공압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acturator</a:t>
            </a:r>
            <a:r>
              <a:rPr lang="en-US" altLang="ko-KR" sz="1400" dirty="0"/>
              <a:t>(spring </a:t>
            </a:r>
            <a:r>
              <a:rPr lang="ko-KR" altLang="en-US" sz="1400" dirty="0"/>
              <a:t>역할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2. Hip</a:t>
            </a:r>
            <a:r>
              <a:rPr lang="ko-KR" altLang="en-US" sz="1400" dirty="0"/>
              <a:t>에 유압 </a:t>
            </a:r>
            <a:r>
              <a:rPr lang="en-US" altLang="ko-KR" sz="1400" dirty="0" err="1"/>
              <a:t>acturator</a:t>
            </a:r>
            <a:endParaRPr lang="ko-KR" altLang="en-US" sz="1400" dirty="0"/>
          </a:p>
        </p:txBody>
      </p:sp>
      <p:pic>
        <p:nvPicPr>
          <p:cNvPr id="4098" name="Picture 2" descr="\\psf\Home\Desktop\스크린샷 2016-12-09 오후 5.56.5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56" b="16829"/>
          <a:stretch/>
        </p:blipFill>
        <p:spPr bwMode="auto">
          <a:xfrm>
            <a:off x="419099" y="1379338"/>
            <a:ext cx="2838451" cy="207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\\psf\Home\Desktop\스크린샷 2016-12-09 오후 5.57.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1665087"/>
            <a:ext cx="4524374" cy="233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13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Raibert's</a:t>
            </a:r>
            <a:r>
              <a:rPr lang="en-US" altLang="ko-KR" dirty="0"/>
              <a:t> Hoppers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11700" y="3543299"/>
            <a:ext cx="8520599" cy="102572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5122" name="Picture 2" descr="\\psf\Home\Desktop\스크린샷 2016-12-09 오후 5.59.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69" y="1315708"/>
            <a:ext cx="7891462" cy="211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8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1. Running Vs Walking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altLang="ko-KR" dirty="0"/>
              <a:t>Running</a:t>
            </a:r>
            <a:r>
              <a:rPr lang="ko-KR" altLang="en-US" dirty="0"/>
              <a:t>이 </a:t>
            </a:r>
            <a:r>
              <a:rPr lang="en-US" altLang="ko-KR" dirty="0"/>
              <a:t>Walking</a:t>
            </a:r>
            <a:r>
              <a:rPr lang="ko-KR" altLang="en-US" dirty="0"/>
              <a:t>보다 더 어렵다</a:t>
            </a:r>
            <a:r>
              <a:rPr lang="en-US" altLang="ko-KR" dirty="0"/>
              <a:t>?? </a:t>
            </a:r>
            <a:r>
              <a:rPr lang="ko-KR" altLang="en-US" dirty="0" err="1"/>
              <a:t>리얼리</a:t>
            </a:r>
            <a:r>
              <a:rPr lang="en-US" altLang="ko-KR" dirty="0"/>
              <a:t>?</a:t>
            </a:r>
          </a:p>
          <a:p>
            <a:pPr marL="800100" lvl="1" indent="-342900">
              <a:buAutoNum type="arabicParenBoth"/>
            </a:pPr>
            <a:r>
              <a:rPr lang="en-US" altLang="ko-KR" dirty="0"/>
              <a:t>Hoping Robot</a:t>
            </a:r>
            <a:r>
              <a:rPr lang="ko-KR" altLang="en-US" dirty="0"/>
              <a:t>의 예를 들면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꼭 그렇지 않다 </a:t>
            </a:r>
            <a:r>
              <a:rPr lang="en-US" altLang="ko-KR" dirty="0">
                <a:sym typeface="Wingdings" panose="05000000000000000000" pitchFamily="2" charset="2"/>
              </a:rPr>
              <a:t>“easier to demonstrate”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altLang="ko-KR" dirty="0">
                <a:sym typeface="Wingdings" panose="05000000000000000000" pitchFamily="2" charset="2"/>
              </a:rPr>
              <a:t>Running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center of mass dynamics</a:t>
            </a:r>
            <a:r>
              <a:rPr lang="ko-KR" altLang="en-US" dirty="0">
                <a:sym typeface="Wingdings" panose="05000000000000000000" pitchFamily="2" charset="2"/>
              </a:rPr>
              <a:t>이다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</a:p>
          <a:p>
            <a:pPr marL="1257300" lvl="2" indent="-342900">
              <a:buFont typeface="+mj-lt"/>
              <a:buAutoNum type="alphaUcPeriod"/>
            </a:pPr>
            <a:r>
              <a:rPr lang="ko-KR" altLang="en-US" dirty="0">
                <a:sym typeface="Wingdings" panose="05000000000000000000" pitchFamily="2" charset="2"/>
              </a:rPr>
              <a:t>빠르게 움직이면 다리의 </a:t>
            </a:r>
            <a:r>
              <a:rPr lang="en-US" altLang="ko-KR" dirty="0">
                <a:sym typeface="Wingdings" panose="05000000000000000000" pitchFamily="2" charset="2"/>
              </a:rPr>
              <a:t>kinematics</a:t>
            </a:r>
            <a:r>
              <a:rPr lang="ko-KR" altLang="en-US" dirty="0">
                <a:sym typeface="Wingdings" panose="05000000000000000000" pitchFamily="2" charset="2"/>
              </a:rPr>
              <a:t>나 땅과의 </a:t>
            </a:r>
            <a:r>
              <a:rPr lang="en-US" altLang="ko-KR" dirty="0">
                <a:sym typeface="Wingdings" panose="05000000000000000000" pitchFamily="2" charset="2"/>
              </a:rPr>
              <a:t>interaction</a:t>
            </a:r>
            <a:r>
              <a:rPr lang="ko-KR" altLang="en-US" dirty="0">
                <a:sym typeface="Wingdings" panose="05000000000000000000" pitchFamily="2" charset="2"/>
              </a:rPr>
              <a:t>등이 무시될 수가 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1257300" lvl="2" indent="-342900">
              <a:buFont typeface="+mj-lt"/>
              <a:buAutoNum type="alphaUcPeriod"/>
            </a:pPr>
            <a:r>
              <a:rPr lang="en-US" altLang="ko-KR" dirty="0">
                <a:sym typeface="Wingdings" panose="05000000000000000000" pitchFamily="2" charset="2"/>
              </a:rPr>
              <a:t>It is easier to stabilize a fast motion in cases</a:t>
            </a:r>
          </a:p>
          <a:p>
            <a:pPr marL="800100" lvl="1" indent="-342900">
              <a:buFont typeface="+mj-lt"/>
              <a:buAutoNum type="arabicParenBoth"/>
            </a:pPr>
            <a:r>
              <a:rPr lang="en-US" altLang="ko-KR" dirty="0"/>
              <a:t>Running Robot : Small number of links, actuators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이제는 </a:t>
            </a:r>
            <a:r>
              <a:rPr lang="en-US" altLang="ko-KR" dirty="0"/>
              <a:t>Walking &amp; Running</a:t>
            </a:r>
            <a:r>
              <a:rPr lang="ko-KR" altLang="en-US" dirty="0"/>
              <a:t>이 둘 다 되는 정교한 로봇들이</a:t>
            </a:r>
            <a:r>
              <a:rPr lang="en-US" altLang="ko-KR" dirty="0"/>
              <a:t>!</a:t>
            </a:r>
          </a:p>
          <a:p>
            <a:pPr marL="800100" lvl="1" indent="-342900">
              <a:buAutoNum type="arabicParenBoth"/>
            </a:pP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2. Definition of Running (1/3)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r>
              <a:rPr lang="en-US" altLang="ko-KR" dirty="0"/>
              <a:t>Def1 : Existence of an aerial phase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aerial phase</a:t>
            </a:r>
            <a:r>
              <a:rPr lang="ko-KR" altLang="en-US" dirty="0"/>
              <a:t>가 없어도 뛸 수 있다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“Groucho Running” : Running gait but </a:t>
            </a:r>
            <a:r>
              <a:rPr lang="ko-KR" altLang="en-US" dirty="0">
                <a:sym typeface="Wingdings" panose="05000000000000000000" pitchFamily="2" charset="2"/>
              </a:rPr>
              <a:t>발이 땅에서 절대 떨어지지 않는다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말이 하늘에 떠있는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      Running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957" t="19131" r="34511" b="15748"/>
          <a:stretch/>
        </p:blipFill>
        <p:spPr>
          <a:xfrm>
            <a:off x="3210337" y="3000820"/>
            <a:ext cx="2723323" cy="189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58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2. Definition of Running (2/3)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r>
              <a:rPr lang="en-US" altLang="ko-KR" dirty="0"/>
              <a:t>Def2 : Exchange of Kinetic &amp; Potential Energy </a:t>
            </a:r>
          </a:p>
          <a:p>
            <a:pPr marL="800100" lvl="1" indent="-342900">
              <a:buAutoNum type="arabicParenBoth"/>
            </a:pPr>
            <a:r>
              <a:rPr lang="en-US" altLang="ko-KR" dirty="0"/>
              <a:t>Walking is </a:t>
            </a:r>
            <a:r>
              <a:rPr lang="en-US" altLang="ko-KR" dirty="0" err="1"/>
              <a:t>voulting</a:t>
            </a:r>
            <a:r>
              <a:rPr lang="en-US" altLang="ko-KR" dirty="0"/>
              <a:t> :  Potential energy peaks during mid-stance</a:t>
            </a:r>
          </a:p>
          <a:p>
            <a:pPr marL="800100" lvl="1" indent="-342900">
              <a:buAutoNum type="arabicParenBoth"/>
            </a:pPr>
            <a:r>
              <a:rPr lang="en-US" altLang="ko-KR" dirty="0"/>
              <a:t>Running :  potential energy drops through mid stance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4088" t="52560" r="28086" b="24638"/>
          <a:stretch/>
        </p:blipFill>
        <p:spPr>
          <a:xfrm>
            <a:off x="964096" y="3150704"/>
            <a:ext cx="6580032" cy="15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4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2. Definition of Running (3/3)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년 전만 해도 사람들은 코끼리가 뛰는가에 대한 논쟁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Definition 2!! </a:t>
            </a:r>
            <a:r>
              <a:rPr lang="en-US" altLang="ko-KR" dirty="0">
                <a:sym typeface="Wingdings" panose="05000000000000000000" pitchFamily="2" charset="2"/>
              </a:rPr>
              <a:t> Running or not running?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ym typeface="Wingdings" panose="05000000000000000000" pitchFamily="2" charset="2"/>
              </a:rPr>
              <a:t>뒷발은 </a:t>
            </a:r>
            <a:r>
              <a:rPr lang="en-US" altLang="ko-KR" dirty="0">
                <a:sym typeface="Wingdings" panose="05000000000000000000" pitchFamily="2" charset="2"/>
              </a:rPr>
              <a:t>Running , </a:t>
            </a:r>
            <a:r>
              <a:rPr lang="ko-KR" altLang="en-US" dirty="0">
                <a:sym typeface="Wingdings" panose="05000000000000000000" pitchFamily="2" charset="2"/>
              </a:rPr>
              <a:t>앞발은 </a:t>
            </a:r>
            <a:r>
              <a:rPr lang="en-US" altLang="ko-KR" dirty="0">
                <a:sym typeface="Wingdings" panose="05000000000000000000" pitchFamily="2" charset="2"/>
              </a:rPr>
              <a:t>Walking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7990" t="19904" r="42657" b="19033"/>
          <a:stretch/>
        </p:blipFill>
        <p:spPr>
          <a:xfrm>
            <a:off x="5790926" y="2064043"/>
            <a:ext cx="2945570" cy="27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1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86350" y="1351513"/>
            <a:ext cx="8571300" cy="942000"/>
          </a:xfrm>
        </p:spPr>
        <p:txBody>
          <a:bodyPr/>
          <a:lstStyle/>
          <a:p>
            <a:r>
              <a:rPr lang="en-US" altLang="ko-KR" dirty="0"/>
              <a:t>13.2 Simple Models of Running</a:t>
            </a:r>
            <a:endParaRPr lang="ko-KR" altLang="en-US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286350" y="2895392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PT Sans Narrow"/>
              <a:buNone/>
              <a:defRPr sz="3600" b="1" i="0" u="none" strike="noStrike" cap="non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indent="0" algn="ctr" rtl="0">
              <a:spcBef>
                <a:spcPts val="0"/>
              </a:spcBef>
              <a:buClr>
                <a:schemeClr val="accent1"/>
              </a:buClr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r>
              <a:rPr lang="en-US" altLang="ko-KR" sz="2800" b="0" dirty="0">
                <a:solidFill>
                  <a:schemeClr val="bg1"/>
                </a:solidFill>
              </a:rPr>
              <a:t>1. The Value of Simple Models</a:t>
            </a:r>
          </a:p>
          <a:p>
            <a:r>
              <a:rPr lang="en-US" altLang="ko-KR" sz="2800" b="0" dirty="0">
                <a:solidFill>
                  <a:schemeClr val="bg1"/>
                </a:solidFill>
              </a:rPr>
              <a:t>2. </a:t>
            </a:r>
            <a:endParaRPr lang="ko-KR" altLang="en-US" sz="2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315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1. Value of Simple Models (1/4)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Virtue #1 : computationally, analytically, graphically tractable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r>
              <a:rPr lang="en-US" altLang="ko-KR" dirty="0">
                <a:sym typeface="Wingdings" panose="05000000000000000000" pitchFamily="2" charset="2"/>
              </a:rPr>
              <a:t>Deeper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ym typeface="Wingdings" panose="05000000000000000000" pitchFamily="2" charset="2"/>
              </a:rPr>
              <a:t>Virtue #2 : Yield general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사람을 걸을 때 뒷발을 살짝 튕기는데 </a:t>
            </a:r>
            <a:r>
              <a:rPr lang="en-US" altLang="ko-KR" dirty="0"/>
              <a:t>4</a:t>
            </a:r>
            <a:r>
              <a:rPr lang="ko-KR" altLang="en-US" dirty="0"/>
              <a:t>배 정도 안 튕기는 것보다 효율적</a:t>
            </a:r>
            <a:r>
              <a:rPr lang="en-US" altLang="ko-KR" dirty="0"/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3019" t="37488" r="43690" b="44154"/>
          <a:stretch/>
        </p:blipFill>
        <p:spPr>
          <a:xfrm>
            <a:off x="1351722" y="3607903"/>
            <a:ext cx="2017643" cy="94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7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PT Sans Narrow"/>
              <a:buNone/>
            </a:pPr>
            <a:r>
              <a:rPr lang="en-US" dirty="0"/>
              <a:t>1. Value of Simple Models (2/4)</a:t>
            </a:r>
            <a:endParaRPr lang="en" sz="3600" b="1" i="0" u="none" strike="noStrike" cap="none" dirty="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11700" y="1475047"/>
            <a:ext cx="8520599" cy="33027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Virtue #3 : “comparative biology”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simple model</a:t>
            </a:r>
            <a:r>
              <a:rPr lang="ko-KR" altLang="en-US" dirty="0"/>
              <a:t>을 이용해서 자연의 많은 동물들이 운동하는 법칙을 도출해내려는 움직임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대부분의 동물은 </a:t>
            </a:r>
            <a:r>
              <a:rPr lang="en-US" altLang="ko-KR" dirty="0"/>
              <a:t>stiffness</a:t>
            </a:r>
            <a:r>
              <a:rPr lang="ko-KR" altLang="en-US" dirty="0"/>
              <a:t>가 일정한 </a:t>
            </a:r>
            <a:r>
              <a:rPr lang="en-US" altLang="ko-KR" dirty="0"/>
              <a:t>spring loaded inverted pendulum</a:t>
            </a:r>
            <a:r>
              <a:rPr lang="ko-KR" altLang="en-US" dirty="0"/>
              <a:t>으로 볼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일명 </a:t>
            </a:r>
            <a:r>
              <a:rPr lang="en-US" altLang="ko-KR" dirty="0"/>
              <a:t>“SLIP”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말도 아래 그림처럼 </a:t>
            </a:r>
            <a:r>
              <a:rPr lang="en-US" altLang="ko-KR" dirty="0"/>
              <a:t>center of mass</a:t>
            </a:r>
            <a:r>
              <a:rPr lang="ko-KR" altLang="en-US" dirty="0"/>
              <a:t>가 </a:t>
            </a:r>
            <a:r>
              <a:rPr lang="en-US" altLang="ko-KR" dirty="0"/>
              <a:t>SLIP</a:t>
            </a:r>
          </a:p>
          <a:p>
            <a:pPr lvl="1"/>
            <a:r>
              <a:rPr lang="en-US" altLang="ko-KR" dirty="0"/>
              <a:t>       </a:t>
            </a:r>
            <a:r>
              <a:rPr lang="ko-KR" altLang="en-US" dirty="0"/>
              <a:t>인 것으로 생각하면 잘 맞는다</a:t>
            </a: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697" t="64734" r="66637" b="18454"/>
          <a:stretch/>
        </p:blipFill>
        <p:spPr>
          <a:xfrm>
            <a:off x="4740964" y="2788466"/>
            <a:ext cx="3923895" cy="12368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50688" t="61449" r="27627" b="19614"/>
          <a:stretch/>
        </p:blipFill>
        <p:spPr>
          <a:xfrm>
            <a:off x="3945835" y="4035286"/>
            <a:ext cx="1878495" cy="9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95341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722</Words>
  <Application>Microsoft Office PowerPoint</Application>
  <PresentationFormat>화면 슬라이드 쇼(16:9)</PresentationFormat>
  <Paragraphs>111</Paragraphs>
  <Slides>23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Open Sans</vt:lpstr>
      <vt:lpstr>Symbol</vt:lpstr>
      <vt:lpstr>맑은 고딕</vt:lpstr>
      <vt:lpstr>Wingdings</vt:lpstr>
      <vt:lpstr>PT Sans Narrow</vt:lpstr>
      <vt:lpstr>Cambria Math</vt:lpstr>
      <vt:lpstr>tropic</vt:lpstr>
      <vt:lpstr>Lecture 13</vt:lpstr>
      <vt:lpstr>13.1 Introduction to Running</vt:lpstr>
      <vt:lpstr>1. Running Vs Walking</vt:lpstr>
      <vt:lpstr>2. Definition of Running (1/3)</vt:lpstr>
      <vt:lpstr>2. Definition of Running (2/3)</vt:lpstr>
      <vt:lpstr>2. Definition of Running (3/3)</vt:lpstr>
      <vt:lpstr>13.2 Simple Models of Running</vt:lpstr>
      <vt:lpstr>1. Value of Simple Models (1/4)</vt:lpstr>
      <vt:lpstr>1. Value of Simple Models (2/4)</vt:lpstr>
      <vt:lpstr>1. Value of Simple Models (3/4)</vt:lpstr>
      <vt:lpstr>1. Value of Simple Models (4/4)</vt:lpstr>
      <vt:lpstr>Lecture 13</vt:lpstr>
      <vt:lpstr>Spring Loaded Inverted Pendulum(SLIP) model</vt:lpstr>
      <vt:lpstr>Hybrid model</vt:lpstr>
      <vt:lpstr>Poincare map analysis</vt:lpstr>
      <vt:lpstr>Poincare map analysis</vt:lpstr>
      <vt:lpstr>Poincare map analysis</vt:lpstr>
      <vt:lpstr>perturbation</vt:lpstr>
      <vt:lpstr>Lecture 13</vt:lpstr>
      <vt:lpstr>Control of the SLIP Model </vt:lpstr>
      <vt:lpstr>Control of the SLIP Model </vt:lpstr>
      <vt:lpstr>Raibert's Hoppers </vt:lpstr>
      <vt:lpstr>Raibert's Hoppers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woong</dc:creator>
  <cp:lastModifiedBy>Administrator</cp:lastModifiedBy>
  <cp:revision>16</cp:revision>
  <dcterms:modified xsi:type="dcterms:W3CDTF">2016-12-21T05:44:35Z</dcterms:modified>
</cp:coreProperties>
</file>